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29"/>
  </p:notesMasterIdLst>
  <p:sldIdLst>
    <p:sldId id="256" r:id="rId2"/>
    <p:sldId id="260" r:id="rId3"/>
    <p:sldId id="257" r:id="rId4"/>
    <p:sldId id="259" r:id="rId5"/>
    <p:sldId id="258" r:id="rId6"/>
    <p:sldId id="261" r:id="rId7"/>
    <p:sldId id="264" r:id="rId8"/>
    <p:sldId id="262" r:id="rId9"/>
    <p:sldId id="263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9" r:id="rId24"/>
    <p:sldId id="281" r:id="rId25"/>
    <p:sldId id="277" r:id="rId26"/>
    <p:sldId id="282" r:id="rId27"/>
    <p:sldId id="283" r:id="rId28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err="1" smtClean="0">
                <a:solidFill>
                  <a:schemeClr val="tx1"/>
                </a:solidFill>
              </a:rPr>
              <a:t>Yoav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1875037" y="3180309"/>
            <a:ext cx="54566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favored by selection over constant rate mutation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log-linear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01682" y="3677976"/>
            <a:ext cx="286342" cy="32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86537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8" y="1772816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6516216" y="4931876"/>
            <a:ext cx="93610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4,000</a:t>
            </a:r>
            <a:endParaRPr lang="he-IL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77045" y="4941168"/>
            <a:ext cx="88167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935647"/>
            <a:ext cx="99489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16216" y="2195572"/>
            <a:ext cx="100811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70,000</a:t>
            </a:r>
            <a:endParaRPr lang="he-I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7045" y="2215254"/>
            <a:ext cx="108012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5576" y="2195572"/>
            <a:ext cx="12388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 </a:t>
            </a:r>
            <a:r>
              <a:rPr lang="en-US" sz="1600" dirty="0"/>
              <a:t>T, </a:t>
            </a:r>
            <a:r>
              <a:rPr lang="en-US" sz="1600" i="1" dirty="0"/>
              <a:t>Genetics and Origin of Species </a:t>
            </a:r>
            <a:r>
              <a:rPr lang="en-US" sz="1600" dirty="0"/>
              <a:t>1937</a:t>
            </a:r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 M, </a:t>
            </a:r>
            <a:r>
              <a:rPr lang="en-US" sz="1600" i="1" dirty="0">
                <a:solidFill>
                  <a:prstClr val="black"/>
                </a:solidFill>
              </a:rPr>
              <a:t>PNAS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8800"/>
            <a:ext cx="5512195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9352"/>
            <a:ext cx="5544812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5" y="2132856"/>
            <a:ext cx="5961159" cy="45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220072" y="1988840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25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26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6244952" cy="46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2276872"/>
            <a:ext cx="25511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Waiting time is ~</a:t>
            </a:r>
            <a:r>
              <a:rPr lang="he-IL" b="1" dirty="0" smtClean="0"/>
              <a:t>138</a:t>
            </a:r>
            <a:r>
              <a:rPr lang="en-US" b="1" dirty="0" smtClean="0"/>
              <a:t>,</a:t>
            </a:r>
            <a:r>
              <a:rPr lang="he-IL" b="1" dirty="0" smtClean="0"/>
              <a:t>820</a:t>
            </a:r>
            <a:r>
              <a:rPr lang="en-US" b="1" dirty="0" smtClean="0"/>
              <a:t> </a:t>
            </a:r>
            <a:r>
              <a:rPr lang="en-US" dirty="0" smtClean="0"/>
              <a:t>generations</a:t>
            </a:r>
          </a:p>
          <a:p>
            <a:pPr algn="l" rtl="0"/>
            <a:r>
              <a:rPr lang="en-US" dirty="0" smtClean="0"/>
              <a:t>In a population of </a:t>
            </a:r>
            <a:r>
              <a:rPr lang="he-IL" dirty="0" smtClean="0"/>
              <a:t>100</a:t>
            </a:r>
            <a:r>
              <a:rPr lang="en-US" dirty="0" smtClean="0"/>
              <a:t>,</a:t>
            </a:r>
            <a:r>
              <a:rPr lang="he-IL" dirty="0" smtClean="0"/>
              <a:t>000</a:t>
            </a:r>
            <a:r>
              <a:rPr lang="en-US" dirty="0" smtClean="0"/>
              <a:t> individuals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067944" y="1772816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384572" cy="26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mtClean="0"/>
              <a:t>Adaptation with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5950359"/>
            <a:ext cx="9112366" cy="907641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4800" dirty="0" smtClean="0"/>
              <a:t>The End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56" y="3356992"/>
            <a:ext cx="3468476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" y="3356991"/>
            <a:ext cx="3413680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9654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1867" y="4518599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93437" y="4221367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71867" y="3729226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1392" y="3933056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455675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5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 smtClean="0"/>
              <a:t>Error prone DNA polymerases are induced by stress responses: </a:t>
            </a:r>
          </a:p>
          <a:p>
            <a:pPr lvl="1" algn="l" rtl="0"/>
            <a:r>
              <a:rPr lang="en-US" sz="3200" dirty="0" smtClean="0"/>
              <a:t>SOS response</a:t>
            </a:r>
          </a:p>
          <a:p>
            <a:pPr lvl="1" algn="l" rtl="0"/>
            <a:r>
              <a:rPr lang="en-US" sz="3200" dirty="0" smtClean="0"/>
              <a:t>Carbon starvation</a:t>
            </a:r>
          </a:p>
          <a:p>
            <a:pPr lvl="1" algn="l" rtl="0"/>
            <a:r>
              <a:rPr lang="en-US" sz="3200" dirty="0" smtClean="0"/>
              <a:t>DNA damage</a:t>
            </a:r>
          </a:p>
          <a:p>
            <a:pPr marL="0" indent="0" algn="l" rtl="0">
              <a:buNone/>
            </a:pPr>
            <a:r>
              <a:rPr lang="en-US" sz="3600" dirty="0" smtClean="0"/>
              <a:t>In </a:t>
            </a:r>
            <a:r>
              <a:rPr lang="en-US" sz="3600" i="1" dirty="0" smtClean="0"/>
              <a:t>E. coli</a:t>
            </a:r>
            <a:endParaRPr lang="en-US" sz="3600" dirty="0" smtClean="0"/>
          </a:p>
          <a:p>
            <a:pPr algn="l" rtl="0"/>
            <a:endParaRPr lang="en-US" sz="3600" dirty="0" smtClean="0"/>
          </a:p>
          <a:p>
            <a:pPr marL="274320" lvl="1" indent="0" algn="l" rtl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6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8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1350</TotalTime>
  <Words>1084</Words>
  <Application>Microsoft Office PowerPoint</Application>
  <PresentationFormat>On-screen Show (4:3)</PresentationFormat>
  <Paragraphs>277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Clarity</vt:lpstr>
      <vt:lpstr>The role of stress-induced mutation in the emergence of complex adaptations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Adaptation with stress-induced mutation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29</cp:revision>
  <dcterms:created xsi:type="dcterms:W3CDTF">2013-03-10T12:34:40Z</dcterms:created>
  <dcterms:modified xsi:type="dcterms:W3CDTF">2013-03-12T12:43:05Z</dcterms:modified>
</cp:coreProperties>
</file>